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5"/>
  </p:notesMasterIdLst>
  <p:sldIdLst>
    <p:sldId id="270" r:id="rId2"/>
    <p:sldId id="271" r:id="rId3"/>
    <p:sldId id="272" r:id="rId4"/>
    <p:sldId id="278" r:id="rId5"/>
    <p:sldId id="276" r:id="rId6"/>
    <p:sldId id="277" r:id="rId7"/>
    <p:sldId id="275" r:id="rId8"/>
    <p:sldId id="279" r:id="rId9"/>
    <p:sldId id="282" r:id="rId10"/>
    <p:sldId id="281" r:id="rId11"/>
    <p:sldId id="280" r:id="rId12"/>
    <p:sldId id="273" r:id="rId13"/>
    <p:sldId id="274"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FBB"/>
    <a:srgbClr val="B709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08E0C6-7586-42C3-9B13-36C30ACB3D28}" type="datetimeFigureOut">
              <a:rPr lang="en-US" smtClean="0"/>
              <a:pPr/>
              <a:t>4/18/2015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8BF681-B212-4C04-9FDD-EBA0A597F0BE}" type="slidenum">
              <a:rPr lang="en-US" smtClean="0"/>
              <a:pPr/>
              <a:t>‹#›</a:t>
            </a:fld>
            <a:endParaRPr lang="en-US"/>
          </a:p>
        </p:txBody>
      </p:sp>
    </p:spTree>
    <p:extLst>
      <p:ext uri="{BB962C8B-B14F-4D97-AF65-F5344CB8AC3E}">
        <p14:creationId xmlns:p14="http://schemas.microsoft.com/office/powerpoint/2010/main" val="29867424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r>
              <a:rPr lang="en-US" smtClean="0"/>
              <a:t>4/19/2014</a:t>
            </a:r>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4BC3FD7-E0B3-4D62-81DE-F5670A48E3AB}"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t>4/19/2014</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BC3FD7-E0B3-4D62-81DE-F5670A48E3A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74BC3FD7-E0B3-4D62-81DE-F5670A48E3AB}"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t>4/19/2014</a:t>
            </a:r>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r>
              <a:rPr lang="en-US" smtClean="0"/>
              <a:t>4/19/2014</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74BC3FD7-E0B3-4D62-81DE-F5670A48E3AB}"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r>
              <a:rPr lang="en-US" smtClean="0"/>
              <a:t>4/19/2014</a:t>
            </a:r>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4BC3FD7-E0B3-4D62-81DE-F5670A48E3AB}"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r>
              <a:rPr lang="en-US" smtClean="0"/>
              <a:t>4/19/2014</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BC3FD7-E0B3-4D62-81DE-F5670A48E3AB}"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r>
              <a:rPr lang="en-US" smtClean="0"/>
              <a:t>4/19/2014</a:t>
            </a:r>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74BC3FD7-E0B3-4D62-81DE-F5670A48E3AB}"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r>
              <a:rPr lang="en-US" smtClean="0"/>
              <a:t>4/19/2014</a:t>
            </a:r>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74BC3FD7-E0B3-4D62-81DE-F5670A48E3A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r>
              <a:rPr lang="en-US" smtClean="0"/>
              <a:t>4/19/2014</a:t>
            </a:r>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74BC3FD7-E0B3-4D62-81DE-F5670A48E3A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74BC3FD7-E0B3-4D62-81DE-F5670A48E3AB}"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r>
              <a:rPr lang="en-US" smtClean="0"/>
              <a:t>4/19/2014</a:t>
            </a:r>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74BC3FD7-E0B3-4D62-81DE-F5670A48E3AB}"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r>
              <a:rPr lang="en-US" smtClean="0"/>
              <a:t>4/19/2014</a:t>
            </a:r>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r>
              <a:rPr lang="en-US" smtClean="0"/>
              <a:t>4/19/2014</a:t>
            </a:r>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74BC3FD7-E0B3-4D62-81DE-F5670A48E3AB}"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slideshare.net/vacoka/grammar-translation-method-presentation"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slideshare.net/vacoka/grammar-translation-method-presentation"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lang-8.com/608361/journals/207512307907052372636642517677683744356"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SITUATION</a:t>
            </a:r>
            <a:br>
              <a:rPr lang="en-US" dirty="0" smtClean="0"/>
            </a:br>
            <a:r>
              <a:rPr lang="en-US" sz="2200" dirty="0" smtClean="0">
                <a:solidFill>
                  <a:srgbClr val="0070C0"/>
                </a:solidFill>
              </a:rPr>
              <a:t>(Adapted from </a:t>
            </a:r>
            <a:r>
              <a:rPr lang="en-US" sz="2200" i="1" dirty="0" smtClean="0">
                <a:solidFill>
                  <a:srgbClr val="0070C0"/>
                </a:solidFill>
              </a:rPr>
              <a:t>Teaching by Principles</a:t>
            </a:r>
            <a:r>
              <a:rPr lang="en-US" sz="2200" dirty="0" smtClean="0">
                <a:solidFill>
                  <a:srgbClr val="0070C0"/>
                </a:solidFill>
              </a:rPr>
              <a:t>, Brown, 1994)</a:t>
            </a:r>
            <a:endParaRPr lang="en-US" dirty="0">
              <a:solidFill>
                <a:srgbClr val="0070C0"/>
              </a:solidFill>
            </a:endParaRPr>
          </a:p>
        </p:txBody>
      </p:sp>
      <p:sp>
        <p:nvSpPr>
          <p:cNvPr id="5" name="Date Placeholder 4"/>
          <p:cNvSpPr>
            <a:spLocks noGrp="1"/>
          </p:cNvSpPr>
          <p:nvPr>
            <p:ph type="dt" sz="half" idx="10"/>
          </p:nvPr>
        </p:nvSpPr>
        <p:spPr/>
        <p:txBody>
          <a:bodyPr/>
          <a:lstStyle/>
          <a:p>
            <a:r>
              <a:rPr lang="en-US" dirty="0" smtClean="0"/>
              <a:t>April 2015</a:t>
            </a:r>
            <a:endParaRPr lang="en-US" dirty="0"/>
          </a:p>
        </p:txBody>
      </p:sp>
      <p:sp>
        <p:nvSpPr>
          <p:cNvPr id="6" name="Slide Number Placeholder 5"/>
          <p:cNvSpPr>
            <a:spLocks noGrp="1"/>
          </p:cNvSpPr>
          <p:nvPr>
            <p:ph type="sldNum" sz="quarter" idx="12"/>
          </p:nvPr>
        </p:nvSpPr>
        <p:spPr/>
        <p:txBody>
          <a:bodyPr/>
          <a:lstStyle/>
          <a:p>
            <a:fld id="{74BC3FD7-E0B3-4D62-81DE-F5670A48E3AB}" type="slidenum">
              <a:rPr lang="en-US" smtClean="0"/>
              <a:pPr/>
              <a:t>1</a:t>
            </a:fld>
            <a:endParaRPr lang="en-US"/>
          </a:p>
        </p:txBody>
      </p:sp>
      <p:sp>
        <p:nvSpPr>
          <p:cNvPr id="3" name="Subtitle 2"/>
          <p:cNvSpPr>
            <a:spLocks noGrp="1"/>
          </p:cNvSpPr>
          <p:nvPr>
            <p:ph sz="quarter" idx="1"/>
          </p:nvPr>
        </p:nvSpPr>
        <p:spPr/>
        <p:txBody>
          <a:bodyPr/>
          <a:lstStyle/>
          <a:p>
            <a:pPr>
              <a:buNone/>
            </a:pPr>
            <a:r>
              <a:rPr lang="en-US" dirty="0" smtClean="0"/>
              <a:t>	</a:t>
            </a:r>
            <a:r>
              <a:rPr lang="en-US" dirty="0" smtClean="0">
                <a:solidFill>
                  <a:srgbClr val="0070C0"/>
                </a:solidFill>
              </a:rPr>
              <a:t>Francois </a:t>
            </a:r>
            <a:r>
              <a:rPr lang="en-US" dirty="0" err="1" smtClean="0">
                <a:solidFill>
                  <a:srgbClr val="0070C0"/>
                </a:solidFill>
              </a:rPr>
              <a:t>Gouin</a:t>
            </a:r>
            <a:r>
              <a:rPr lang="en-US" dirty="0" smtClean="0">
                <a:solidFill>
                  <a:srgbClr val="0070C0"/>
                </a:solidFill>
              </a:rPr>
              <a:t>, a French teacher of Latin in 19th century, decided in his mid-life to learn German. He took up residency in Hamburg for one year, engaging in a sequence of attempts to “master” the language. He felt he should memorize a German grammar book and a table of the 248 irregular German verbs! He did this in a matter of only ten days, and hurried to the university to test his new knowledge. </a:t>
            </a:r>
          </a:p>
          <a:p>
            <a:pPr algn="ctr">
              <a:spcBef>
                <a:spcPts val="1800"/>
              </a:spcBef>
              <a:buNone/>
            </a:pPr>
            <a:r>
              <a:rPr lang="en-US" b="1" dirty="0" smtClean="0">
                <a:solidFill>
                  <a:srgbClr val="C00000"/>
                </a:solidFill>
              </a:rPr>
              <a:t>What do you think the result was?</a:t>
            </a:r>
            <a:endParaRPr lang="en-US" b="1" dirty="0">
              <a:solidFill>
                <a:srgbClr val="C00000"/>
              </a:solidFill>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Writing a descriptive paragraph</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dirty="0"/>
              <a:t>April 2015</a:t>
            </a:r>
            <a:endParaRPr lang="en-US" dirty="0"/>
          </a:p>
        </p:txBody>
      </p:sp>
      <p:sp>
        <p:nvSpPr>
          <p:cNvPr id="6" name="Slide Number Placeholder 5"/>
          <p:cNvSpPr>
            <a:spLocks noGrp="1"/>
          </p:cNvSpPr>
          <p:nvPr>
            <p:ph type="sldNum" sz="quarter" idx="12"/>
          </p:nvPr>
        </p:nvSpPr>
        <p:spPr/>
        <p:txBody>
          <a:bodyPr/>
          <a:lstStyle/>
          <a:p>
            <a:fld id="{74BC3FD7-E0B3-4D62-81DE-F5670A48E3AB}" type="slidenum">
              <a:rPr lang="en-US" smtClean="0"/>
              <a:pPr/>
              <a:t>10</a:t>
            </a:fld>
            <a:endParaRPr lang="en-US"/>
          </a:p>
        </p:txBody>
      </p:sp>
      <p:sp>
        <p:nvSpPr>
          <p:cNvPr id="3" name="Subtitle 2"/>
          <p:cNvSpPr>
            <a:spLocks noGrp="1"/>
          </p:cNvSpPr>
          <p:nvPr>
            <p:ph sz="quarter" idx="1"/>
          </p:nvPr>
        </p:nvSpPr>
        <p:spPr>
          <a:xfrm>
            <a:off x="1143000" y="1752600"/>
            <a:ext cx="7010400" cy="4495800"/>
          </a:xfrm>
        </p:spPr>
        <p:txBody>
          <a:bodyPr>
            <a:normAutofit/>
          </a:bodyPr>
          <a:lstStyle/>
          <a:p>
            <a:pPr>
              <a:lnSpc>
                <a:spcPct val="130000"/>
              </a:lnSpc>
              <a:buNone/>
            </a:pPr>
            <a:r>
              <a:rPr lang="en-US" sz="2400" dirty="0" smtClean="0">
                <a:solidFill>
                  <a:srgbClr val="C00000"/>
                </a:solidFill>
              </a:rPr>
              <a:t>Topic sentence </a:t>
            </a:r>
            <a:r>
              <a:rPr lang="en-US" sz="2400" dirty="0" smtClean="0">
                <a:solidFill>
                  <a:srgbClr val="C00000"/>
                </a:solidFill>
              </a:rPr>
              <a:t>3:</a:t>
            </a:r>
            <a:endParaRPr lang="en-US" sz="2400" dirty="0" smtClean="0">
              <a:solidFill>
                <a:srgbClr val="C00000"/>
              </a:solidFill>
            </a:endParaRPr>
          </a:p>
          <a:p>
            <a:pPr>
              <a:lnSpc>
                <a:spcPct val="130000"/>
              </a:lnSpc>
              <a:buNone/>
            </a:pPr>
            <a:r>
              <a:rPr lang="en-US" sz="2400" dirty="0" smtClean="0"/>
              <a:t>	</a:t>
            </a:r>
            <a:r>
              <a:rPr lang="en-US" sz="2400" dirty="0" smtClean="0">
                <a:solidFill>
                  <a:srgbClr val="0070C0"/>
                </a:solidFill>
              </a:rPr>
              <a:t>A </a:t>
            </a:r>
            <a:r>
              <a:rPr lang="en-US" sz="2400" u="sng" dirty="0" smtClean="0">
                <a:solidFill>
                  <a:srgbClr val="0070C0"/>
                </a:solidFill>
              </a:rPr>
              <a:t>Grammar-Translation</a:t>
            </a:r>
            <a:r>
              <a:rPr lang="en-US" sz="2400" dirty="0" smtClean="0">
                <a:solidFill>
                  <a:srgbClr val="0070C0"/>
                </a:solidFill>
              </a:rPr>
              <a:t> teacher aims at </a:t>
            </a:r>
            <a:r>
              <a:rPr lang="en-US" sz="2400" u="sng" dirty="0" smtClean="0">
                <a:solidFill>
                  <a:srgbClr val="0070C0"/>
                </a:solidFill>
              </a:rPr>
              <a:t>teaching about the target language</a:t>
            </a:r>
            <a:r>
              <a:rPr lang="en-US" sz="2400" dirty="0" smtClean="0">
                <a:solidFill>
                  <a:srgbClr val="0070C0"/>
                </a:solidFill>
              </a:rPr>
              <a:t>. </a:t>
            </a:r>
          </a:p>
          <a:p>
            <a:pPr>
              <a:lnSpc>
                <a:spcPct val="130000"/>
              </a:lnSpc>
              <a:buNone/>
            </a:pPr>
            <a:endParaRPr lang="en-US" sz="2400" dirty="0" smtClean="0">
              <a:solidFill>
                <a:srgbClr val="C00000"/>
              </a:solidFill>
            </a:endParaRPr>
          </a:p>
          <a:p>
            <a:pPr>
              <a:lnSpc>
                <a:spcPct val="130000"/>
              </a:lnSpc>
              <a:buNone/>
            </a:pPr>
            <a:endParaRPr lang="en-US" sz="2400" dirty="0" smtClean="0"/>
          </a:p>
        </p:txBody>
      </p:sp>
    </p:spTree>
    <p:extLst>
      <p:ext uri="{BB962C8B-B14F-4D97-AF65-F5344CB8AC3E}">
        <p14:creationId xmlns:p14="http://schemas.microsoft.com/office/powerpoint/2010/main" val="3500957285"/>
      </p:ext>
    </p:extLst>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REFLECTION</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dirty="0"/>
              <a:t>April 2015</a:t>
            </a:r>
            <a:endParaRPr lang="en-US" dirty="0"/>
          </a:p>
        </p:txBody>
      </p:sp>
      <p:sp>
        <p:nvSpPr>
          <p:cNvPr id="6" name="Slide Number Placeholder 5"/>
          <p:cNvSpPr>
            <a:spLocks noGrp="1"/>
          </p:cNvSpPr>
          <p:nvPr>
            <p:ph type="sldNum" sz="quarter" idx="12"/>
          </p:nvPr>
        </p:nvSpPr>
        <p:spPr/>
        <p:txBody>
          <a:bodyPr/>
          <a:lstStyle/>
          <a:p>
            <a:fld id="{74BC3FD7-E0B3-4D62-81DE-F5670A48E3AB}" type="slidenum">
              <a:rPr lang="en-US" smtClean="0"/>
              <a:pPr/>
              <a:t>11</a:t>
            </a:fld>
            <a:endParaRPr lang="en-US"/>
          </a:p>
        </p:txBody>
      </p:sp>
      <p:sp>
        <p:nvSpPr>
          <p:cNvPr id="3" name="Subtitle 2"/>
          <p:cNvSpPr>
            <a:spLocks noGrp="1"/>
          </p:cNvSpPr>
          <p:nvPr>
            <p:ph sz="quarter" idx="1"/>
          </p:nvPr>
        </p:nvSpPr>
        <p:spPr>
          <a:xfrm>
            <a:off x="685800" y="1981200"/>
            <a:ext cx="8122920" cy="4267200"/>
          </a:xfrm>
        </p:spPr>
        <p:txBody>
          <a:bodyPr>
            <a:normAutofit/>
          </a:bodyPr>
          <a:lstStyle/>
          <a:p>
            <a:pPr marL="0" indent="0">
              <a:lnSpc>
                <a:spcPct val="130000"/>
              </a:lnSpc>
              <a:spcBef>
                <a:spcPts val="2400"/>
              </a:spcBef>
              <a:buClr>
                <a:srgbClr val="C00000"/>
              </a:buClr>
              <a:buSzPct val="100000"/>
              <a:buNone/>
            </a:pPr>
            <a:r>
              <a:rPr lang="en-US" sz="2400" dirty="0" smtClean="0">
                <a:solidFill>
                  <a:srgbClr val="C00000"/>
                </a:solidFill>
              </a:rPr>
              <a:t>Write a descriptive paragraph in order to answer the following question.</a:t>
            </a:r>
          </a:p>
          <a:p>
            <a:pPr marL="274320" lvl="1" indent="0">
              <a:lnSpc>
                <a:spcPct val="130000"/>
              </a:lnSpc>
              <a:spcBef>
                <a:spcPts val="2400"/>
              </a:spcBef>
              <a:buClr>
                <a:srgbClr val="C00000"/>
              </a:buClr>
              <a:buSzPct val="100000"/>
              <a:buNone/>
            </a:pPr>
            <a:r>
              <a:rPr lang="en-US" sz="2400" dirty="0" smtClean="0">
                <a:solidFill>
                  <a:srgbClr val="0070C0"/>
                </a:solidFill>
              </a:rPr>
              <a:t>To what extent do you (or your colleagues ) use the Grammar-Translation Method in your teaching? </a:t>
            </a:r>
          </a:p>
          <a:p>
            <a:pPr lvl="1">
              <a:lnSpc>
                <a:spcPct val="130000"/>
              </a:lnSpc>
              <a:buNone/>
            </a:pPr>
            <a:endParaRPr lang="en-US" sz="2400" dirty="0" smtClean="0"/>
          </a:p>
          <a:p>
            <a:pPr>
              <a:lnSpc>
                <a:spcPct val="130000"/>
              </a:lnSpc>
              <a:buNone/>
            </a:pPr>
            <a:endParaRPr lang="en-US" sz="2400" dirty="0" smtClean="0"/>
          </a:p>
        </p:txBody>
      </p:sp>
    </p:spTree>
  </p:cSld>
  <p:clrMapOvr>
    <a:masterClrMapping/>
  </p:clrMapOvr>
  <p:transition>
    <p:strips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Disadvantages</a:t>
            </a:r>
            <a:br>
              <a:rPr lang="en-US" b="1" dirty="0" smtClean="0"/>
            </a:br>
            <a:r>
              <a:rPr lang="en-US" sz="1600" b="1" dirty="0" smtClean="0">
                <a:solidFill>
                  <a:srgbClr val="0070C0"/>
                </a:solidFill>
              </a:rPr>
              <a:t>(from </a:t>
            </a:r>
            <a:r>
              <a:rPr lang="en-US" sz="1800" u="sng" dirty="0" smtClean="0">
                <a:solidFill>
                  <a:srgbClr val="0070C0"/>
                </a:solidFill>
                <a:hlinkClick r:id="rId2"/>
              </a:rPr>
              <a:t>http://www.slideshare.net/vacoka/grammar-translation-method-presentation</a:t>
            </a:r>
            <a:r>
              <a:rPr lang="en-US" sz="2000" dirty="0" smtClean="0">
                <a:solidFill>
                  <a:srgbClr val="0070C0"/>
                </a:solidFill>
              </a:rPr>
              <a:t>)</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smtClean="0"/>
              <a:t>4/19/2014</a:t>
            </a:r>
            <a:endParaRPr lang="en-US"/>
          </a:p>
        </p:txBody>
      </p:sp>
      <p:sp>
        <p:nvSpPr>
          <p:cNvPr id="6" name="Slide Number Placeholder 5"/>
          <p:cNvSpPr>
            <a:spLocks noGrp="1"/>
          </p:cNvSpPr>
          <p:nvPr>
            <p:ph type="sldNum" sz="quarter" idx="12"/>
          </p:nvPr>
        </p:nvSpPr>
        <p:spPr/>
        <p:txBody>
          <a:bodyPr/>
          <a:lstStyle/>
          <a:p>
            <a:fld id="{74BC3FD7-E0B3-4D62-81DE-F5670A48E3AB}" type="slidenum">
              <a:rPr lang="en-US" smtClean="0"/>
              <a:pPr/>
              <a:t>12</a:t>
            </a:fld>
            <a:endParaRPr lang="en-US"/>
          </a:p>
        </p:txBody>
      </p:sp>
      <p:sp>
        <p:nvSpPr>
          <p:cNvPr id="3" name="Subtitle 2"/>
          <p:cNvSpPr>
            <a:spLocks noGrp="1"/>
          </p:cNvSpPr>
          <p:nvPr>
            <p:ph sz="quarter" idx="1"/>
          </p:nvPr>
        </p:nvSpPr>
        <p:spPr>
          <a:xfrm>
            <a:off x="304800" y="1752600"/>
            <a:ext cx="8503920" cy="4495800"/>
          </a:xfrm>
        </p:spPr>
        <p:txBody>
          <a:bodyPr>
            <a:normAutofit/>
          </a:bodyPr>
          <a:lstStyle/>
          <a:p>
            <a:pPr>
              <a:lnSpc>
                <a:spcPct val="130000"/>
              </a:lnSpc>
              <a:buNone/>
            </a:pPr>
            <a:r>
              <a:rPr lang="en-US" sz="2400" dirty="0" smtClean="0"/>
              <a:t>	</a:t>
            </a:r>
          </a:p>
        </p:txBody>
      </p:sp>
      <p:pic>
        <p:nvPicPr>
          <p:cNvPr id="7" name="Picture 6"/>
          <p:cNvPicPr/>
          <p:nvPr/>
        </p:nvPicPr>
        <p:blipFill>
          <a:blip r:embed="rId3" cstate="print"/>
          <a:srcRect l="11470" t="8078" r="11889" b="5751"/>
          <a:stretch>
            <a:fillRect/>
          </a:stretch>
        </p:blipFill>
        <p:spPr bwMode="auto">
          <a:xfrm>
            <a:off x="152400" y="1600200"/>
            <a:ext cx="8839200" cy="51054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Disadvantages</a:t>
            </a:r>
            <a:br>
              <a:rPr lang="en-US" b="1" dirty="0" smtClean="0"/>
            </a:br>
            <a:r>
              <a:rPr lang="en-US" sz="1600" b="1" dirty="0" smtClean="0">
                <a:solidFill>
                  <a:srgbClr val="0070C0"/>
                </a:solidFill>
              </a:rPr>
              <a:t> (from </a:t>
            </a:r>
            <a:r>
              <a:rPr lang="en-US" sz="1800" u="sng" dirty="0" smtClean="0">
                <a:solidFill>
                  <a:srgbClr val="0070C0"/>
                </a:solidFill>
                <a:hlinkClick r:id="rId2"/>
              </a:rPr>
              <a:t>http://www.slideshare.net/vacoka/grammar-translation-method-presentation</a:t>
            </a:r>
            <a:r>
              <a:rPr lang="en-US" sz="2000" dirty="0" smtClean="0">
                <a:solidFill>
                  <a:srgbClr val="0070C0"/>
                </a:solidFill>
              </a:rPr>
              <a:t>)</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smtClean="0"/>
              <a:t>4/19/2014</a:t>
            </a:r>
            <a:endParaRPr lang="en-US"/>
          </a:p>
        </p:txBody>
      </p:sp>
      <p:sp>
        <p:nvSpPr>
          <p:cNvPr id="6" name="Slide Number Placeholder 5"/>
          <p:cNvSpPr>
            <a:spLocks noGrp="1"/>
          </p:cNvSpPr>
          <p:nvPr>
            <p:ph type="sldNum" sz="quarter" idx="12"/>
          </p:nvPr>
        </p:nvSpPr>
        <p:spPr/>
        <p:txBody>
          <a:bodyPr/>
          <a:lstStyle/>
          <a:p>
            <a:fld id="{74BC3FD7-E0B3-4D62-81DE-F5670A48E3AB}" type="slidenum">
              <a:rPr lang="en-US" smtClean="0"/>
              <a:pPr/>
              <a:t>13</a:t>
            </a:fld>
            <a:endParaRPr lang="en-US"/>
          </a:p>
        </p:txBody>
      </p:sp>
      <p:sp>
        <p:nvSpPr>
          <p:cNvPr id="3" name="Subtitle 2"/>
          <p:cNvSpPr>
            <a:spLocks noGrp="1"/>
          </p:cNvSpPr>
          <p:nvPr>
            <p:ph sz="quarter" idx="1"/>
          </p:nvPr>
        </p:nvSpPr>
        <p:spPr>
          <a:xfrm>
            <a:off x="304800" y="1752600"/>
            <a:ext cx="8503920" cy="4495800"/>
          </a:xfrm>
        </p:spPr>
        <p:txBody>
          <a:bodyPr>
            <a:normAutofit/>
          </a:bodyPr>
          <a:lstStyle/>
          <a:p>
            <a:pPr>
              <a:lnSpc>
                <a:spcPct val="130000"/>
              </a:lnSpc>
              <a:buNone/>
            </a:pPr>
            <a:r>
              <a:rPr lang="en-US" sz="2400" dirty="0" smtClean="0"/>
              <a:t>	</a:t>
            </a:r>
          </a:p>
        </p:txBody>
      </p:sp>
      <p:pic>
        <p:nvPicPr>
          <p:cNvPr id="8" name="Picture 7"/>
          <p:cNvPicPr/>
          <p:nvPr/>
        </p:nvPicPr>
        <p:blipFill>
          <a:blip r:embed="rId3" cstate="print"/>
          <a:srcRect l="11070" t="13813" r="10820" b="6070"/>
          <a:stretch>
            <a:fillRect/>
          </a:stretch>
        </p:blipFill>
        <p:spPr bwMode="auto">
          <a:xfrm>
            <a:off x="152400" y="1600200"/>
            <a:ext cx="8839200" cy="51054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SITUATION</a:t>
            </a:r>
            <a:br>
              <a:rPr lang="en-US" b="1" dirty="0" smtClean="0"/>
            </a:br>
            <a:r>
              <a:rPr lang="en-US" sz="1800" b="1" dirty="0" smtClean="0">
                <a:solidFill>
                  <a:srgbClr val="0070C0"/>
                </a:solidFill>
              </a:rPr>
              <a:t>(Adapted from </a:t>
            </a:r>
            <a:r>
              <a:rPr lang="en-US" sz="2200" i="1" dirty="0" smtClean="0">
                <a:solidFill>
                  <a:srgbClr val="0070C0"/>
                </a:solidFill>
              </a:rPr>
              <a:t>Teaching by Principles, </a:t>
            </a:r>
            <a:r>
              <a:rPr lang="en-US" sz="2200" dirty="0" smtClean="0">
                <a:solidFill>
                  <a:srgbClr val="0070C0"/>
                </a:solidFill>
              </a:rPr>
              <a:t>Brown, 1994)</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dirty="0"/>
              <a:t>April 2015</a:t>
            </a:r>
            <a:endParaRPr lang="en-US" dirty="0"/>
          </a:p>
        </p:txBody>
      </p:sp>
      <p:sp>
        <p:nvSpPr>
          <p:cNvPr id="6" name="Slide Number Placeholder 5"/>
          <p:cNvSpPr>
            <a:spLocks noGrp="1"/>
          </p:cNvSpPr>
          <p:nvPr>
            <p:ph type="sldNum" sz="quarter" idx="12"/>
          </p:nvPr>
        </p:nvSpPr>
        <p:spPr/>
        <p:txBody>
          <a:bodyPr/>
          <a:lstStyle/>
          <a:p>
            <a:fld id="{74BC3FD7-E0B3-4D62-81DE-F5670A48E3AB}" type="slidenum">
              <a:rPr lang="en-US" smtClean="0"/>
              <a:pPr/>
              <a:t>2</a:t>
            </a:fld>
            <a:endParaRPr lang="en-US"/>
          </a:p>
        </p:txBody>
      </p:sp>
      <p:sp>
        <p:nvSpPr>
          <p:cNvPr id="3" name="Subtitle 2"/>
          <p:cNvSpPr>
            <a:spLocks noGrp="1"/>
          </p:cNvSpPr>
          <p:nvPr>
            <p:ph sz="quarter" idx="1"/>
          </p:nvPr>
        </p:nvSpPr>
        <p:spPr>
          <a:xfrm>
            <a:off x="304800" y="1752600"/>
            <a:ext cx="8503920" cy="4495800"/>
          </a:xfrm>
        </p:spPr>
        <p:txBody>
          <a:bodyPr>
            <a:normAutofit/>
          </a:bodyPr>
          <a:lstStyle/>
          <a:p>
            <a:pPr>
              <a:lnSpc>
                <a:spcPct val="130000"/>
              </a:lnSpc>
              <a:buNone/>
            </a:pPr>
            <a:r>
              <a:rPr lang="en-US" sz="2400" dirty="0" smtClean="0"/>
              <a:t>	</a:t>
            </a:r>
            <a:r>
              <a:rPr lang="en-US" sz="2400" dirty="0" smtClean="0">
                <a:solidFill>
                  <a:srgbClr val="0070C0"/>
                </a:solidFill>
              </a:rPr>
              <a:t>… But he could not understand a single word, not single word! </a:t>
            </a:r>
            <a:r>
              <a:rPr lang="en-US" sz="2400" dirty="0" err="1" smtClean="0">
                <a:solidFill>
                  <a:srgbClr val="0070C0"/>
                </a:solidFill>
              </a:rPr>
              <a:t>Gouin</a:t>
            </a:r>
            <a:r>
              <a:rPr lang="en-US" sz="2400" dirty="0" smtClean="0">
                <a:solidFill>
                  <a:srgbClr val="0070C0"/>
                </a:solidFill>
              </a:rPr>
              <a:t> was daunted. He returned to the isolation of his room, this time to memorize the German roots and to re-memorize the grammar book and irregular verbs. Again he emerged with expectation of success.</a:t>
            </a:r>
          </a:p>
          <a:p>
            <a:pPr>
              <a:lnSpc>
                <a:spcPct val="130000"/>
              </a:lnSpc>
              <a:buNone/>
            </a:pPr>
            <a:endParaRPr lang="en-US" sz="2400" dirty="0" smtClean="0"/>
          </a:p>
          <a:p>
            <a:pPr algn="ctr">
              <a:lnSpc>
                <a:spcPct val="130000"/>
              </a:lnSpc>
              <a:buNone/>
            </a:pPr>
            <a:r>
              <a:rPr lang="en-US" sz="2400" b="1" dirty="0" smtClean="0">
                <a:solidFill>
                  <a:srgbClr val="B7092E"/>
                </a:solidFill>
              </a:rPr>
              <a:t>Do you think the result was better?</a:t>
            </a:r>
          </a:p>
          <a:p>
            <a:pPr>
              <a:lnSpc>
                <a:spcPct val="130000"/>
              </a:lnSpc>
              <a:buNone/>
            </a:pPr>
            <a:endParaRPr lang="en-US" sz="2400" dirty="0" smtClean="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SITUATION</a:t>
            </a:r>
            <a:br>
              <a:rPr lang="en-US" b="1" dirty="0" smtClean="0"/>
            </a:br>
            <a:r>
              <a:rPr lang="en-US" sz="1800" b="1" dirty="0" smtClean="0">
                <a:solidFill>
                  <a:srgbClr val="0070C0"/>
                </a:solidFill>
              </a:rPr>
              <a:t>(Adapted from </a:t>
            </a:r>
            <a:r>
              <a:rPr lang="en-US" sz="2200" i="1" dirty="0" smtClean="0">
                <a:solidFill>
                  <a:srgbClr val="0070C0"/>
                </a:solidFill>
              </a:rPr>
              <a:t>Teaching by Principles, </a:t>
            </a:r>
            <a:r>
              <a:rPr lang="en-US" sz="2200" dirty="0" smtClean="0">
                <a:solidFill>
                  <a:srgbClr val="0070C0"/>
                </a:solidFill>
              </a:rPr>
              <a:t>Brown, 1994)</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dirty="0"/>
              <a:t>April 2015</a:t>
            </a:r>
            <a:endParaRPr lang="en-US" dirty="0"/>
          </a:p>
        </p:txBody>
      </p:sp>
      <p:sp>
        <p:nvSpPr>
          <p:cNvPr id="6" name="Slide Number Placeholder 5"/>
          <p:cNvSpPr>
            <a:spLocks noGrp="1"/>
          </p:cNvSpPr>
          <p:nvPr>
            <p:ph type="sldNum" sz="quarter" idx="12"/>
          </p:nvPr>
        </p:nvSpPr>
        <p:spPr/>
        <p:txBody>
          <a:bodyPr/>
          <a:lstStyle/>
          <a:p>
            <a:fld id="{74BC3FD7-E0B3-4D62-81DE-F5670A48E3AB}" type="slidenum">
              <a:rPr lang="en-US" smtClean="0"/>
              <a:pPr/>
              <a:t>3</a:t>
            </a:fld>
            <a:endParaRPr lang="en-US"/>
          </a:p>
        </p:txBody>
      </p:sp>
      <p:sp>
        <p:nvSpPr>
          <p:cNvPr id="3" name="Subtitle 2"/>
          <p:cNvSpPr>
            <a:spLocks noGrp="1"/>
          </p:cNvSpPr>
          <p:nvPr>
            <p:ph sz="quarter" idx="1"/>
          </p:nvPr>
        </p:nvSpPr>
        <p:spPr>
          <a:xfrm>
            <a:off x="304800" y="1752600"/>
            <a:ext cx="8503920" cy="4495800"/>
          </a:xfrm>
        </p:spPr>
        <p:txBody>
          <a:bodyPr>
            <a:normAutofit/>
          </a:bodyPr>
          <a:lstStyle/>
          <a:p>
            <a:pPr>
              <a:lnSpc>
                <a:spcPct val="130000"/>
              </a:lnSpc>
              <a:buNone/>
            </a:pPr>
            <a:r>
              <a:rPr lang="en-US" sz="2400" dirty="0" smtClean="0"/>
              <a:t>	</a:t>
            </a:r>
            <a:r>
              <a:rPr lang="en-US" sz="2400" dirty="0" smtClean="0">
                <a:solidFill>
                  <a:srgbClr val="0070C0"/>
                </a:solidFill>
              </a:rPr>
              <a:t>… The result was the same as before. In the course of the year in Germany, </a:t>
            </a:r>
            <a:r>
              <a:rPr lang="en-US" sz="2400" dirty="0" err="1" smtClean="0">
                <a:solidFill>
                  <a:srgbClr val="0070C0"/>
                </a:solidFill>
              </a:rPr>
              <a:t>Gouin</a:t>
            </a:r>
            <a:r>
              <a:rPr lang="en-US" sz="2400" dirty="0" smtClean="0">
                <a:solidFill>
                  <a:srgbClr val="0070C0"/>
                </a:solidFill>
              </a:rPr>
              <a:t> memorized books, translated Goethe and Schiller, and even memorized 30,000 words in a German dictionary, all in the isolation of his room, only to be crushed by his failure to understand German afterwards. Only once did he try to “make conversation” as a method, but this caused people to laugh at him and he was too embarrassed to continue that method.</a:t>
            </a:r>
          </a:p>
          <a:p>
            <a:pPr>
              <a:lnSpc>
                <a:spcPct val="130000"/>
              </a:lnSpc>
              <a:buNone/>
            </a:pPr>
            <a:endParaRPr lang="en-US" sz="2400" dirty="0" smtClean="0"/>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sp>
        <p:nvSpPr>
          <p:cNvPr id="3" name="Date Placeholder 2"/>
          <p:cNvSpPr>
            <a:spLocks noGrp="1"/>
          </p:cNvSpPr>
          <p:nvPr>
            <p:ph type="dt" sz="half" idx="10"/>
          </p:nvPr>
        </p:nvSpPr>
        <p:spPr/>
        <p:txBody>
          <a:bodyPr/>
          <a:lstStyle/>
          <a:p>
            <a:r>
              <a:rPr lang="en-US" dirty="0"/>
              <a:t>April 2015</a:t>
            </a:r>
            <a:endParaRPr lang="en-US" dirty="0"/>
          </a:p>
        </p:txBody>
      </p:sp>
      <p:sp>
        <p:nvSpPr>
          <p:cNvPr id="4" name="Slide Number Placeholder 3"/>
          <p:cNvSpPr>
            <a:spLocks noGrp="1"/>
          </p:cNvSpPr>
          <p:nvPr>
            <p:ph type="sldNum" sz="quarter" idx="12"/>
          </p:nvPr>
        </p:nvSpPr>
        <p:spPr/>
        <p:txBody>
          <a:bodyPr/>
          <a:lstStyle/>
          <a:p>
            <a:fld id="{74BC3FD7-E0B3-4D62-81DE-F5670A48E3AB}" type="slidenum">
              <a:rPr lang="en-US" smtClean="0"/>
              <a:pPr/>
              <a:t>4</a:t>
            </a:fld>
            <a:endParaRPr lang="en-US"/>
          </a:p>
        </p:txBody>
      </p:sp>
      <p:sp>
        <p:nvSpPr>
          <p:cNvPr id="5" name="Title 4"/>
          <p:cNvSpPr>
            <a:spLocks noGrp="1"/>
          </p:cNvSpPr>
          <p:nvPr>
            <p:ph type="title"/>
          </p:nvPr>
        </p:nvSpPr>
        <p:spPr>
          <a:xfrm>
            <a:off x="152400" y="533400"/>
            <a:ext cx="8763000" cy="1524000"/>
          </a:xfrm>
        </p:spPr>
        <p:txBody>
          <a:bodyPr>
            <a:normAutofit/>
          </a:bodyPr>
          <a:lstStyle/>
          <a:p>
            <a:r>
              <a:rPr lang="en-US" sz="3600" b="1" dirty="0" smtClean="0"/>
              <a:t>THE GRAMMAR-TRANSLATION METHOD</a:t>
            </a:r>
            <a:endParaRPr lang="en-US" sz="3600" b="1" dirty="0"/>
          </a:p>
        </p:txBody>
      </p:sp>
    </p:spTree>
  </p:cSld>
  <p:clrMapOvr>
    <a:masterClrMapping/>
  </p:clrMapOvr>
  <p:transition>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PRINCIPLES</a:t>
            </a:r>
            <a:br>
              <a:rPr lang="en-US" b="1" dirty="0" smtClean="0"/>
            </a:br>
            <a:r>
              <a:rPr lang="en-US" sz="1600" b="1" dirty="0" smtClean="0"/>
              <a:t>(From </a:t>
            </a:r>
            <a:r>
              <a:rPr lang="en-US" sz="2000" i="1" dirty="0" smtClean="0"/>
              <a:t>Techniques and Principles in Language Teaching, </a:t>
            </a:r>
            <a:r>
              <a:rPr lang="en-US" sz="2000" dirty="0" smtClean="0"/>
              <a:t>Larsen-Freeman, 2000)</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dirty="0"/>
              <a:t>April 2015</a:t>
            </a:r>
            <a:endParaRPr lang="en-US" dirty="0"/>
          </a:p>
        </p:txBody>
      </p:sp>
      <p:sp>
        <p:nvSpPr>
          <p:cNvPr id="6" name="Slide Number Placeholder 5"/>
          <p:cNvSpPr>
            <a:spLocks noGrp="1"/>
          </p:cNvSpPr>
          <p:nvPr>
            <p:ph type="sldNum" sz="quarter" idx="12"/>
          </p:nvPr>
        </p:nvSpPr>
        <p:spPr/>
        <p:txBody>
          <a:bodyPr/>
          <a:lstStyle/>
          <a:p>
            <a:fld id="{74BC3FD7-E0B3-4D62-81DE-F5670A48E3AB}" type="slidenum">
              <a:rPr lang="en-US" smtClean="0"/>
              <a:pPr/>
              <a:t>5</a:t>
            </a:fld>
            <a:endParaRPr lang="en-US"/>
          </a:p>
        </p:txBody>
      </p:sp>
      <p:sp>
        <p:nvSpPr>
          <p:cNvPr id="7" name="Rounded Rectangle 6"/>
          <p:cNvSpPr/>
          <p:nvPr/>
        </p:nvSpPr>
        <p:spPr>
          <a:xfrm>
            <a:off x="2584176" y="1514060"/>
            <a:ext cx="3276600" cy="924340"/>
          </a:xfrm>
          <a:prstGeom prst="roundRect">
            <a:avLst/>
          </a:prstGeom>
          <a:solidFill>
            <a:schemeClr val="accent3">
              <a:lumMod val="20000"/>
              <a:lumOff val="80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solidFill>
                  <a:srgbClr val="C00000"/>
                </a:solidFill>
              </a:rPr>
              <a:t>GOAL</a:t>
            </a:r>
          </a:p>
          <a:p>
            <a:pPr>
              <a:spcBef>
                <a:spcPts val="600"/>
              </a:spcBef>
            </a:pPr>
            <a:r>
              <a:rPr lang="en-US" dirty="0" smtClean="0">
                <a:solidFill>
                  <a:srgbClr val="0070C0"/>
                </a:solidFill>
              </a:rPr>
              <a:t>Learn about </a:t>
            </a:r>
            <a:r>
              <a:rPr lang="en-US" u="sng" dirty="0" smtClean="0">
                <a:solidFill>
                  <a:srgbClr val="0070C0"/>
                </a:solidFill>
              </a:rPr>
              <a:t>grammar rules </a:t>
            </a:r>
            <a:r>
              <a:rPr lang="en-US" dirty="0" smtClean="0">
                <a:solidFill>
                  <a:srgbClr val="0070C0"/>
                </a:solidFill>
              </a:rPr>
              <a:t>+ </a:t>
            </a:r>
            <a:r>
              <a:rPr lang="en-US" u="sng" dirty="0" smtClean="0">
                <a:solidFill>
                  <a:srgbClr val="0070C0"/>
                </a:solidFill>
              </a:rPr>
              <a:t>vocabulary</a:t>
            </a:r>
            <a:r>
              <a:rPr lang="en-US" dirty="0" smtClean="0">
                <a:solidFill>
                  <a:srgbClr val="0070C0"/>
                </a:solidFill>
              </a:rPr>
              <a:t> to read literature</a:t>
            </a:r>
            <a:endParaRPr lang="en-US" dirty="0">
              <a:solidFill>
                <a:srgbClr val="0070C0"/>
              </a:solidFill>
            </a:endParaRPr>
          </a:p>
        </p:txBody>
      </p:sp>
      <p:sp>
        <p:nvSpPr>
          <p:cNvPr id="8" name="Rounded Rectangle 7"/>
          <p:cNvSpPr/>
          <p:nvPr/>
        </p:nvSpPr>
        <p:spPr>
          <a:xfrm>
            <a:off x="2451656" y="2819400"/>
            <a:ext cx="3657600" cy="1600200"/>
          </a:xfrm>
          <a:prstGeom prst="roundRect">
            <a:avLst/>
          </a:prstGeom>
          <a:solidFill>
            <a:schemeClr val="accent3">
              <a:lumMod val="20000"/>
              <a:lumOff val="80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smtClean="0">
              <a:solidFill>
                <a:srgbClr val="C00000"/>
              </a:solidFill>
            </a:endParaRPr>
          </a:p>
          <a:p>
            <a:pPr algn="ctr"/>
            <a:r>
              <a:rPr lang="en-US" dirty="0" smtClean="0">
                <a:solidFill>
                  <a:srgbClr val="C00000"/>
                </a:solidFill>
              </a:rPr>
              <a:t>CHARACTERISTICS</a:t>
            </a:r>
          </a:p>
          <a:p>
            <a:pPr>
              <a:spcBef>
                <a:spcPts val="600"/>
              </a:spcBef>
            </a:pPr>
            <a:r>
              <a:rPr lang="en-US" u="sng" dirty="0" smtClean="0">
                <a:solidFill>
                  <a:srgbClr val="0070C0"/>
                </a:solidFill>
              </a:rPr>
              <a:t>Translating</a:t>
            </a:r>
            <a:r>
              <a:rPr lang="en-US" dirty="0" smtClean="0">
                <a:solidFill>
                  <a:srgbClr val="0070C0"/>
                </a:solidFill>
              </a:rPr>
              <a:t> (L1</a:t>
            </a:r>
            <a:r>
              <a:rPr lang="en-US" dirty="0" smtClean="0">
                <a:solidFill>
                  <a:srgbClr val="0070C0"/>
                </a:solidFill>
                <a:sym typeface="Wingdings"/>
              </a:rPr>
              <a:t></a:t>
            </a:r>
            <a:r>
              <a:rPr lang="en-US" dirty="0" smtClean="0">
                <a:solidFill>
                  <a:srgbClr val="0070C0"/>
                </a:solidFill>
              </a:rPr>
              <a:t>L2)</a:t>
            </a:r>
          </a:p>
          <a:p>
            <a:r>
              <a:rPr lang="en-US" u="sng" dirty="0" smtClean="0">
                <a:solidFill>
                  <a:srgbClr val="0070C0"/>
                </a:solidFill>
              </a:rPr>
              <a:t>Deductive</a:t>
            </a:r>
            <a:r>
              <a:rPr lang="en-US" dirty="0" smtClean="0">
                <a:solidFill>
                  <a:srgbClr val="0070C0"/>
                </a:solidFill>
              </a:rPr>
              <a:t> grammar treatment</a:t>
            </a:r>
          </a:p>
          <a:p>
            <a:r>
              <a:rPr lang="en-US" u="sng" dirty="0" smtClean="0">
                <a:solidFill>
                  <a:srgbClr val="0070C0"/>
                </a:solidFill>
              </a:rPr>
              <a:t>Memorizing</a:t>
            </a:r>
            <a:r>
              <a:rPr lang="en-US" dirty="0" smtClean="0">
                <a:solidFill>
                  <a:srgbClr val="0070C0"/>
                </a:solidFill>
              </a:rPr>
              <a:t> rules and word equivalents</a:t>
            </a:r>
          </a:p>
          <a:p>
            <a:pPr algn="ctr"/>
            <a:endParaRPr lang="en-US" dirty="0" smtClean="0">
              <a:solidFill>
                <a:srgbClr val="C00000"/>
              </a:solidFill>
            </a:endParaRPr>
          </a:p>
        </p:txBody>
      </p:sp>
      <p:sp>
        <p:nvSpPr>
          <p:cNvPr id="9" name="Rounded Rectangle 8"/>
          <p:cNvSpPr/>
          <p:nvPr/>
        </p:nvSpPr>
        <p:spPr>
          <a:xfrm>
            <a:off x="274984" y="2895600"/>
            <a:ext cx="1828800" cy="924340"/>
          </a:xfrm>
          <a:prstGeom prst="roundRect">
            <a:avLst/>
          </a:prstGeom>
          <a:solidFill>
            <a:srgbClr val="FAFFBB"/>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solidFill>
                  <a:srgbClr val="C00000"/>
                </a:solidFill>
              </a:rPr>
              <a:t>ROLES</a:t>
            </a:r>
          </a:p>
          <a:p>
            <a:pPr>
              <a:spcBef>
                <a:spcPts val="600"/>
              </a:spcBef>
            </a:pPr>
            <a:r>
              <a:rPr lang="en-US" dirty="0" smtClean="0">
                <a:solidFill>
                  <a:srgbClr val="0070C0"/>
                </a:solidFill>
              </a:rPr>
              <a:t>T = authority</a:t>
            </a:r>
          </a:p>
          <a:p>
            <a:r>
              <a:rPr lang="en-US" dirty="0" smtClean="0">
                <a:solidFill>
                  <a:srgbClr val="0070C0"/>
                </a:solidFill>
              </a:rPr>
              <a:t>Ss = followers</a:t>
            </a:r>
          </a:p>
        </p:txBody>
      </p:sp>
      <p:sp>
        <p:nvSpPr>
          <p:cNvPr id="10" name="Rounded Rectangle 9"/>
          <p:cNvSpPr/>
          <p:nvPr/>
        </p:nvSpPr>
        <p:spPr>
          <a:xfrm>
            <a:off x="212036" y="3962400"/>
            <a:ext cx="1905000" cy="762000"/>
          </a:xfrm>
          <a:prstGeom prst="roundRect">
            <a:avLst/>
          </a:prstGeom>
          <a:solidFill>
            <a:srgbClr val="FAFFBB"/>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solidFill>
                  <a:srgbClr val="C00000"/>
                </a:solidFill>
              </a:rPr>
              <a:t>INTERACTION</a:t>
            </a:r>
          </a:p>
          <a:p>
            <a:pPr algn="ctr">
              <a:spcBef>
                <a:spcPts val="600"/>
              </a:spcBef>
            </a:pPr>
            <a:r>
              <a:rPr lang="en-US" dirty="0" smtClean="0">
                <a:solidFill>
                  <a:srgbClr val="0070C0"/>
                </a:solidFill>
              </a:rPr>
              <a:t>T </a:t>
            </a:r>
            <a:r>
              <a:rPr lang="en-US" dirty="0" smtClean="0">
                <a:solidFill>
                  <a:srgbClr val="0070C0"/>
                </a:solidFill>
                <a:sym typeface="Wingdings"/>
              </a:rPr>
              <a:t> Ss</a:t>
            </a:r>
            <a:endParaRPr lang="en-US" dirty="0" smtClean="0">
              <a:solidFill>
                <a:srgbClr val="0070C0"/>
              </a:solidFill>
            </a:endParaRPr>
          </a:p>
        </p:txBody>
      </p:sp>
      <p:sp>
        <p:nvSpPr>
          <p:cNvPr id="11" name="Rounded Rectangle 10"/>
          <p:cNvSpPr/>
          <p:nvPr/>
        </p:nvSpPr>
        <p:spPr>
          <a:xfrm>
            <a:off x="6480320" y="2895600"/>
            <a:ext cx="1905000" cy="924340"/>
          </a:xfrm>
          <a:prstGeom prst="roundRect">
            <a:avLst/>
          </a:prstGeom>
          <a:solidFill>
            <a:srgbClr val="FAFFBB"/>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solidFill>
                  <a:srgbClr val="C00000"/>
                </a:solidFill>
              </a:rPr>
              <a:t>ROLE OF L1 </a:t>
            </a:r>
          </a:p>
          <a:p>
            <a:pPr>
              <a:spcBef>
                <a:spcPts val="600"/>
              </a:spcBef>
            </a:pPr>
            <a:r>
              <a:rPr lang="en-US" dirty="0" smtClean="0">
                <a:solidFill>
                  <a:srgbClr val="0070C0"/>
                </a:solidFill>
              </a:rPr>
              <a:t>Mostly/Mainly used in class</a:t>
            </a:r>
          </a:p>
        </p:txBody>
      </p:sp>
      <p:sp>
        <p:nvSpPr>
          <p:cNvPr id="12" name="Rounded Rectangle 11"/>
          <p:cNvSpPr/>
          <p:nvPr/>
        </p:nvSpPr>
        <p:spPr>
          <a:xfrm>
            <a:off x="6248400" y="3962400"/>
            <a:ext cx="2743200" cy="1143000"/>
          </a:xfrm>
          <a:prstGeom prst="roundRect">
            <a:avLst/>
          </a:prstGeom>
          <a:solidFill>
            <a:srgbClr val="FAFFBB"/>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solidFill>
                  <a:srgbClr val="C00000"/>
                </a:solidFill>
              </a:rPr>
              <a:t>LANGUAGE/SKILLS</a:t>
            </a:r>
          </a:p>
          <a:p>
            <a:pPr>
              <a:spcBef>
                <a:spcPts val="600"/>
              </a:spcBef>
            </a:pPr>
            <a:r>
              <a:rPr lang="en-US" dirty="0" smtClean="0">
                <a:solidFill>
                  <a:srgbClr val="0070C0"/>
                </a:solidFill>
              </a:rPr>
              <a:t>Vocabulary &amp; grammar</a:t>
            </a:r>
          </a:p>
          <a:p>
            <a:r>
              <a:rPr lang="en-US" dirty="0" smtClean="0">
                <a:solidFill>
                  <a:srgbClr val="0070C0"/>
                </a:solidFill>
              </a:rPr>
              <a:t>Reading &amp; Writing</a:t>
            </a:r>
          </a:p>
        </p:txBody>
      </p:sp>
      <p:sp>
        <p:nvSpPr>
          <p:cNvPr id="13" name="Rounded Rectangle 12"/>
          <p:cNvSpPr/>
          <p:nvPr/>
        </p:nvSpPr>
        <p:spPr>
          <a:xfrm>
            <a:off x="4038600" y="5257800"/>
            <a:ext cx="2895600" cy="990600"/>
          </a:xfrm>
          <a:prstGeom prst="roundRect">
            <a:avLst/>
          </a:prstGeom>
          <a:solidFill>
            <a:srgbClr val="FAFFBB"/>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solidFill>
                  <a:srgbClr val="C00000"/>
                </a:solidFill>
              </a:rPr>
              <a:t>EVALUATION</a:t>
            </a:r>
          </a:p>
          <a:p>
            <a:pPr>
              <a:spcBef>
                <a:spcPts val="600"/>
              </a:spcBef>
            </a:pPr>
            <a:r>
              <a:rPr lang="en-US" dirty="0" smtClean="0">
                <a:solidFill>
                  <a:srgbClr val="0070C0"/>
                </a:solidFill>
              </a:rPr>
              <a:t>Translation </a:t>
            </a:r>
          </a:p>
          <a:p>
            <a:r>
              <a:rPr lang="en-US" dirty="0" smtClean="0">
                <a:solidFill>
                  <a:srgbClr val="0070C0"/>
                </a:solidFill>
              </a:rPr>
              <a:t>Applying grammar rules</a:t>
            </a:r>
          </a:p>
        </p:txBody>
      </p:sp>
      <p:sp>
        <p:nvSpPr>
          <p:cNvPr id="14" name="Rounded Rectangle 13"/>
          <p:cNvSpPr/>
          <p:nvPr/>
        </p:nvSpPr>
        <p:spPr>
          <a:xfrm>
            <a:off x="844824" y="4979508"/>
            <a:ext cx="2895600" cy="838200"/>
          </a:xfrm>
          <a:prstGeom prst="roundRect">
            <a:avLst/>
          </a:prstGeom>
          <a:solidFill>
            <a:srgbClr val="FAFFBB"/>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solidFill>
                  <a:srgbClr val="C00000"/>
                </a:solidFill>
              </a:rPr>
              <a:t>ERROR TREATMENT</a:t>
            </a:r>
          </a:p>
          <a:p>
            <a:r>
              <a:rPr lang="en-US" dirty="0" smtClean="0">
                <a:solidFill>
                  <a:srgbClr val="0070C0"/>
                </a:solidFill>
              </a:rPr>
              <a:t>Teacher supplies correct answers</a:t>
            </a:r>
          </a:p>
        </p:txBody>
      </p:sp>
      <p:sp>
        <p:nvSpPr>
          <p:cNvPr id="15" name="Down Arrow 14"/>
          <p:cNvSpPr/>
          <p:nvPr/>
        </p:nvSpPr>
        <p:spPr>
          <a:xfrm>
            <a:off x="3965716" y="2438400"/>
            <a:ext cx="4572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a:endCxn id="11" idx="1"/>
          </p:cNvCxnSpPr>
          <p:nvPr/>
        </p:nvCxnSpPr>
        <p:spPr>
          <a:xfrm>
            <a:off x="6096000" y="3352800"/>
            <a:ext cx="384320" cy="497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133600" y="3352800"/>
            <a:ext cx="304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0" idx="3"/>
          </p:cNvCxnSpPr>
          <p:nvPr/>
        </p:nvCxnSpPr>
        <p:spPr>
          <a:xfrm flipV="1">
            <a:off x="2117036" y="4038600"/>
            <a:ext cx="321364"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3505200" y="4419600"/>
            <a:ext cx="245164"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4724400" y="4419600"/>
            <a:ext cx="16564" cy="838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791200" y="4419600"/>
            <a:ext cx="457200" cy="228600"/>
          </a:xfrm>
          <a:prstGeom prst="line">
            <a:avLst/>
          </a:prstGeom>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TECHNIQUES</a:t>
            </a:r>
            <a:br>
              <a:rPr lang="en-US" b="1" dirty="0" smtClean="0"/>
            </a:br>
            <a:r>
              <a:rPr lang="en-US" sz="1600" b="1" dirty="0" smtClean="0"/>
              <a:t>(From </a:t>
            </a:r>
            <a:r>
              <a:rPr lang="en-US" sz="2000" i="1" dirty="0" smtClean="0"/>
              <a:t>Techniques and Principles in Language Teaching, </a:t>
            </a:r>
            <a:r>
              <a:rPr lang="en-US" sz="2000" dirty="0" smtClean="0"/>
              <a:t>Larsen-Freeman, 2000)</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dirty="0"/>
              <a:t>April 2015</a:t>
            </a:r>
            <a:endParaRPr lang="en-US" dirty="0"/>
          </a:p>
        </p:txBody>
      </p:sp>
      <p:sp>
        <p:nvSpPr>
          <p:cNvPr id="6" name="Slide Number Placeholder 5"/>
          <p:cNvSpPr>
            <a:spLocks noGrp="1"/>
          </p:cNvSpPr>
          <p:nvPr>
            <p:ph type="sldNum" sz="quarter" idx="12"/>
          </p:nvPr>
        </p:nvSpPr>
        <p:spPr/>
        <p:txBody>
          <a:bodyPr/>
          <a:lstStyle/>
          <a:p>
            <a:fld id="{74BC3FD7-E0B3-4D62-81DE-F5670A48E3AB}" type="slidenum">
              <a:rPr lang="en-US" smtClean="0"/>
              <a:pPr/>
              <a:t>6</a:t>
            </a:fld>
            <a:endParaRPr lang="en-US"/>
          </a:p>
        </p:txBody>
      </p:sp>
      <p:sp>
        <p:nvSpPr>
          <p:cNvPr id="20" name="Content Placeholder 19"/>
          <p:cNvSpPr>
            <a:spLocks noGrp="1"/>
          </p:cNvSpPr>
          <p:nvPr>
            <p:ph sz="quarter" idx="1"/>
          </p:nvPr>
        </p:nvSpPr>
        <p:spPr/>
        <p:txBody>
          <a:bodyPr/>
          <a:lstStyle/>
          <a:p>
            <a:pPr marL="514350" indent="-514350">
              <a:buClr>
                <a:srgbClr val="C00000"/>
              </a:buClr>
              <a:buFont typeface="+mj-lt"/>
              <a:buAutoNum type="arabicPeriod"/>
            </a:pPr>
            <a:r>
              <a:rPr lang="en-US" dirty="0" smtClean="0">
                <a:solidFill>
                  <a:srgbClr val="0070C0"/>
                </a:solidFill>
              </a:rPr>
              <a:t>Translation of literary passage</a:t>
            </a:r>
          </a:p>
          <a:p>
            <a:pPr marL="514350" indent="-514350">
              <a:buClr>
                <a:srgbClr val="C00000"/>
              </a:buClr>
              <a:buFont typeface="+mj-lt"/>
              <a:buAutoNum type="arabicPeriod"/>
            </a:pPr>
            <a:r>
              <a:rPr lang="en-US" dirty="0" smtClean="0">
                <a:solidFill>
                  <a:srgbClr val="0070C0"/>
                </a:solidFill>
              </a:rPr>
              <a:t>Reading comprehension questions</a:t>
            </a:r>
          </a:p>
          <a:p>
            <a:pPr marL="514350" indent="-514350">
              <a:buClr>
                <a:srgbClr val="C00000"/>
              </a:buClr>
              <a:buFont typeface="+mj-lt"/>
              <a:buAutoNum type="arabicPeriod"/>
            </a:pPr>
            <a:r>
              <a:rPr lang="en-US" dirty="0" smtClean="0">
                <a:solidFill>
                  <a:srgbClr val="0070C0"/>
                </a:solidFill>
              </a:rPr>
              <a:t>Antonym/synonyms</a:t>
            </a:r>
          </a:p>
          <a:p>
            <a:pPr marL="514350" indent="-514350">
              <a:buClr>
                <a:srgbClr val="C00000"/>
              </a:buClr>
              <a:buFont typeface="+mj-lt"/>
              <a:buAutoNum type="arabicPeriod"/>
            </a:pPr>
            <a:r>
              <a:rPr lang="en-US" dirty="0" smtClean="0">
                <a:solidFill>
                  <a:srgbClr val="0070C0"/>
                </a:solidFill>
              </a:rPr>
              <a:t>Cognate</a:t>
            </a:r>
          </a:p>
          <a:p>
            <a:pPr marL="514350" indent="-514350">
              <a:buClr>
                <a:srgbClr val="C00000"/>
              </a:buClr>
              <a:buFont typeface="+mj-lt"/>
              <a:buAutoNum type="arabicPeriod"/>
            </a:pPr>
            <a:r>
              <a:rPr lang="en-US" dirty="0" smtClean="0">
                <a:solidFill>
                  <a:srgbClr val="0070C0"/>
                </a:solidFill>
              </a:rPr>
              <a:t>Deductive application of rule</a:t>
            </a:r>
          </a:p>
          <a:p>
            <a:pPr marL="514350" indent="-514350">
              <a:buClr>
                <a:srgbClr val="C00000"/>
              </a:buClr>
              <a:buFont typeface="+mj-lt"/>
              <a:buAutoNum type="arabicPeriod"/>
            </a:pPr>
            <a:r>
              <a:rPr lang="en-US" dirty="0" smtClean="0">
                <a:solidFill>
                  <a:srgbClr val="0070C0"/>
                </a:solidFill>
              </a:rPr>
              <a:t>Fill-in-blanks</a:t>
            </a:r>
          </a:p>
          <a:p>
            <a:pPr marL="514350" indent="-514350">
              <a:buClr>
                <a:srgbClr val="C00000"/>
              </a:buClr>
              <a:buFont typeface="+mj-lt"/>
              <a:buAutoNum type="arabicPeriod"/>
            </a:pPr>
            <a:r>
              <a:rPr lang="en-US" dirty="0" smtClean="0">
                <a:solidFill>
                  <a:srgbClr val="0070C0"/>
                </a:solidFill>
              </a:rPr>
              <a:t>Memorization</a:t>
            </a:r>
          </a:p>
          <a:p>
            <a:pPr marL="514350" indent="-514350">
              <a:buClr>
                <a:srgbClr val="C00000"/>
              </a:buClr>
              <a:buFont typeface="+mj-lt"/>
              <a:buAutoNum type="arabicPeriod"/>
            </a:pPr>
            <a:r>
              <a:rPr lang="en-US" dirty="0" smtClean="0">
                <a:solidFill>
                  <a:srgbClr val="0070C0"/>
                </a:solidFill>
              </a:rPr>
              <a:t>Use words in sentences</a:t>
            </a:r>
          </a:p>
          <a:p>
            <a:pPr marL="514350" indent="-514350">
              <a:buClr>
                <a:srgbClr val="C00000"/>
              </a:buClr>
              <a:buFont typeface="+mj-lt"/>
              <a:buAutoNum type="arabicPeriod"/>
            </a:pPr>
            <a:r>
              <a:rPr lang="en-US" dirty="0" smtClean="0">
                <a:solidFill>
                  <a:srgbClr val="0070C0"/>
                </a:solidFill>
              </a:rPr>
              <a:t>Composition </a:t>
            </a:r>
            <a:endParaRPr lang="en-US" dirty="0">
              <a:solidFill>
                <a:srgbClr val="0070C0"/>
              </a:solidFill>
            </a:endParaRPr>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REFLECTION</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dirty="0"/>
              <a:t>April 2015</a:t>
            </a:r>
            <a:endParaRPr lang="en-US" dirty="0"/>
          </a:p>
        </p:txBody>
      </p:sp>
      <p:sp>
        <p:nvSpPr>
          <p:cNvPr id="6" name="Slide Number Placeholder 5"/>
          <p:cNvSpPr>
            <a:spLocks noGrp="1"/>
          </p:cNvSpPr>
          <p:nvPr>
            <p:ph type="sldNum" sz="quarter" idx="12"/>
          </p:nvPr>
        </p:nvSpPr>
        <p:spPr/>
        <p:txBody>
          <a:bodyPr/>
          <a:lstStyle/>
          <a:p>
            <a:fld id="{74BC3FD7-E0B3-4D62-81DE-F5670A48E3AB}" type="slidenum">
              <a:rPr lang="en-US" smtClean="0"/>
              <a:pPr/>
              <a:t>7</a:t>
            </a:fld>
            <a:endParaRPr lang="en-US"/>
          </a:p>
        </p:txBody>
      </p:sp>
      <p:sp>
        <p:nvSpPr>
          <p:cNvPr id="3" name="Subtitle 2"/>
          <p:cNvSpPr>
            <a:spLocks noGrp="1"/>
          </p:cNvSpPr>
          <p:nvPr>
            <p:ph sz="quarter" idx="1"/>
          </p:nvPr>
        </p:nvSpPr>
        <p:spPr>
          <a:xfrm>
            <a:off x="0" y="1371600"/>
            <a:ext cx="8991600" cy="4953000"/>
          </a:xfrm>
        </p:spPr>
        <p:txBody>
          <a:bodyPr>
            <a:normAutofit fontScale="92500" lnSpcReduction="10000"/>
          </a:bodyPr>
          <a:lstStyle/>
          <a:p>
            <a:pPr marL="457200" indent="-457200">
              <a:lnSpc>
                <a:spcPct val="130000"/>
              </a:lnSpc>
              <a:buClr>
                <a:srgbClr val="C00000"/>
              </a:buClr>
              <a:buSzPct val="100000"/>
              <a:buNone/>
            </a:pPr>
            <a:r>
              <a:rPr lang="en-US" sz="2400" dirty="0" smtClean="0">
                <a:solidFill>
                  <a:srgbClr val="C00000"/>
                </a:solidFill>
              </a:rPr>
              <a:t>	Supposing that you are to teach this literary passage.</a:t>
            </a:r>
          </a:p>
          <a:p>
            <a:pPr algn="ctr">
              <a:buNone/>
            </a:pPr>
            <a:r>
              <a:rPr lang="en-US" sz="2400" b="1" dirty="0" smtClean="0">
                <a:solidFill>
                  <a:srgbClr val="0070C0"/>
                </a:solidFill>
              </a:rPr>
              <a:t>A Wet Night</a:t>
            </a:r>
          </a:p>
          <a:p>
            <a:pPr>
              <a:buNone/>
            </a:pPr>
            <a:r>
              <a:rPr lang="en-US" sz="2400" dirty="0" smtClean="0">
                <a:solidFill>
                  <a:srgbClr val="0070C0"/>
                </a:solidFill>
              </a:rPr>
              <a:t>	Late in the afternoon, the boys put up their tent in the middle of a field. As soon as this was done, they cooked a meal over an open fire. They were all hungry and the food smelt good. After this wonderful meal, they told the stories and sang songs by the camp fire. But some time later it began to rain. The boys felt tired so they put out the fire and crept into their tent. Their sleeping-bags were warm and comfortable, so they slept soundly. In the middle of the night, two boys woke up and began shouting. The tent was full of water! They all leapt out of their sleeping bags and hurried outside. It was raining heavily and they found that a stream had formed in the field. The stream wound its way across the field and then flowed right under their tent!</a:t>
            </a:r>
          </a:p>
          <a:p>
            <a:pPr algn="r">
              <a:spcBef>
                <a:spcPts val="1200"/>
              </a:spcBef>
              <a:buNone/>
            </a:pPr>
            <a:r>
              <a:rPr lang="en-US" sz="1300" dirty="0" smtClean="0">
                <a:solidFill>
                  <a:srgbClr val="0070C0"/>
                </a:solidFill>
              </a:rPr>
              <a:t>(From</a:t>
            </a:r>
            <a:r>
              <a:rPr lang="en-US" sz="1300" dirty="0" smtClean="0"/>
              <a:t> </a:t>
            </a:r>
            <a:r>
              <a:rPr lang="en-US" sz="1300" dirty="0" smtClean="0">
                <a:hlinkClick r:id="rId2"/>
              </a:rPr>
              <a:t>http://lang-8.com/608361/journals/207512307907052372636642517677683744356</a:t>
            </a:r>
            <a:r>
              <a:rPr lang="en-US" sz="1300" dirty="0" smtClean="0">
                <a:solidFill>
                  <a:srgbClr val="0070C0"/>
                </a:solidFill>
              </a:rPr>
              <a:t>)</a:t>
            </a:r>
          </a:p>
          <a:p>
            <a:pPr>
              <a:lnSpc>
                <a:spcPct val="130000"/>
              </a:lnSpc>
              <a:buNone/>
            </a:pPr>
            <a:endParaRPr lang="en-US" sz="2400" dirty="0" smtClean="0"/>
          </a:p>
          <a:p>
            <a:pPr>
              <a:lnSpc>
                <a:spcPct val="130000"/>
              </a:lnSpc>
              <a:buNone/>
            </a:pPr>
            <a:endParaRPr lang="en-US" sz="2400" dirty="0" smtClean="0"/>
          </a:p>
        </p:txBody>
      </p:sp>
    </p:spTree>
  </p:cSld>
  <p:clrMapOvr>
    <a:masterClrMapping/>
  </p:clrMapOvr>
  <p:transition>
    <p:strips/>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REFLECTION</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dirty="0"/>
              <a:t>April 2015</a:t>
            </a:r>
            <a:endParaRPr lang="en-US" dirty="0"/>
          </a:p>
        </p:txBody>
      </p:sp>
      <p:sp>
        <p:nvSpPr>
          <p:cNvPr id="6" name="Slide Number Placeholder 5"/>
          <p:cNvSpPr>
            <a:spLocks noGrp="1"/>
          </p:cNvSpPr>
          <p:nvPr>
            <p:ph type="sldNum" sz="quarter" idx="12"/>
          </p:nvPr>
        </p:nvSpPr>
        <p:spPr/>
        <p:txBody>
          <a:bodyPr/>
          <a:lstStyle/>
          <a:p>
            <a:fld id="{74BC3FD7-E0B3-4D62-81DE-F5670A48E3AB}" type="slidenum">
              <a:rPr lang="en-US" smtClean="0"/>
              <a:pPr/>
              <a:t>8</a:t>
            </a:fld>
            <a:endParaRPr lang="en-US"/>
          </a:p>
        </p:txBody>
      </p:sp>
      <p:sp>
        <p:nvSpPr>
          <p:cNvPr id="3" name="Subtitle 2"/>
          <p:cNvSpPr>
            <a:spLocks noGrp="1"/>
          </p:cNvSpPr>
          <p:nvPr>
            <p:ph sz="quarter" idx="1"/>
          </p:nvPr>
        </p:nvSpPr>
        <p:spPr>
          <a:xfrm>
            <a:off x="762000" y="1752600"/>
            <a:ext cx="7543800" cy="4495800"/>
          </a:xfrm>
        </p:spPr>
        <p:txBody>
          <a:bodyPr>
            <a:normAutofit/>
          </a:bodyPr>
          <a:lstStyle/>
          <a:p>
            <a:pPr marL="457200" indent="-457200">
              <a:lnSpc>
                <a:spcPct val="130000"/>
              </a:lnSpc>
              <a:buClr>
                <a:srgbClr val="C00000"/>
              </a:buClr>
              <a:buSzPct val="100000"/>
              <a:buFont typeface="+mj-lt"/>
              <a:buAutoNum type="arabicPeriod"/>
            </a:pPr>
            <a:r>
              <a:rPr lang="en-US" sz="2400" dirty="0" smtClean="0">
                <a:solidFill>
                  <a:srgbClr val="0070C0"/>
                </a:solidFill>
              </a:rPr>
              <a:t>Pick a grammatical point. Provide the explicit grammar rule and give some examples. Design exercise that requires your students to apply the rule to some different examples.</a:t>
            </a:r>
          </a:p>
          <a:p>
            <a:pPr marL="457200" indent="-457200">
              <a:lnSpc>
                <a:spcPct val="130000"/>
              </a:lnSpc>
              <a:spcBef>
                <a:spcPts val="1800"/>
              </a:spcBef>
              <a:buClr>
                <a:srgbClr val="C00000"/>
              </a:buClr>
              <a:buSzPct val="100000"/>
              <a:buFont typeface="+mj-lt"/>
              <a:buAutoNum type="arabicPeriod"/>
            </a:pPr>
            <a:r>
              <a:rPr lang="en-US" sz="2400" dirty="0" smtClean="0">
                <a:solidFill>
                  <a:srgbClr val="0070C0"/>
                </a:solidFill>
              </a:rPr>
              <a:t>Design vocabulary exercises for words from the passage.</a:t>
            </a:r>
          </a:p>
          <a:p>
            <a:pPr>
              <a:lnSpc>
                <a:spcPct val="130000"/>
              </a:lnSpc>
              <a:buNone/>
            </a:pPr>
            <a:endParaRPr lang="en-US" sz="2400" dirty="0" smtClean="0"/>
          </a:p>
          <a:p>
            <a:pPr>
              <a:lnSpc>
                <a:spcPct val="130000"/>
              </a:lnSpc>
              <a:buNone/>
            </a:pPr>
            <a:endParaRPr lang="en-US" sz="2400" dirty="0" smtClean="0"/>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Writing </a:t>
            </a:r>
            <a:r>
              <a:rPr lang="en-US" b="1" dirty="0" smtClean="0"/>
              <a:t>a descriptive paragraph</a:t>
            </a:r>
            <a:endParaRPr lang="en-US" sz="4800" b="1" dirty="0">
              <a:solidFill>
                <a:srgbClr val="0070C0"/>
              </a:solidFill>
              <a:latin typeface="VNI-Boston Black" pitchFamily="2" charset="0"/>
            </a:endParaRPr>
          </a:p>
        </p:txBody>
      </p:sp>
      <p:sp>
        <p:nvSpPr>
          <p:cNvPr id="5" name="Date Placeholder 4"/>
          <p:cNvSpPr>
            <a:spLocks noGrp="1"/>
          </p:cNvSpPr>
          <p:nvPr>
            <p:ph type="dt" sz="half" idx="10"/>
          </p:nvPr>
        </p:nvSpPr>
        <p:spPr/>
        <p:txBody>
          <a:bodyPr/>
          <a:lstStyle/>
          <a:p>
            <a:r>
              <a:rPr lang="en-US" dirty="0"/>
              <a:t>April 2015</a:t>
            </a:r>
            <a:endParaRPr lang="en-US" dirty="0"/>
          </a:p>
        </p:txBody>
      </p:sp>
      <p:sp>
        <p:nvSpPr>
          <p:cNvPr id="6" name="Slide Number Placeholder 5"/>
          <p:cNvSpPr>
            <a:spLocks noGrp="1"/>
          </p:cNvSpPr>
          <p:nvPr>
            <p:ph type="sldNum" sz="quarter" idx="12"/>
          </p:nvPr>
        </p:nvSpPr>
        <p:spPr/>
        <p:txBody>
          <a:bodyPr/>
          <a:lstStyle/>
          <a:p>
            <a:fld id="{74BC3FD7-E0B3-4D62-81DE-F5670A48E3AB}" type="slidenum">
              <a:rPr lang="en-US" smtClean="0"/>
              <a:pPr/>
              <a:t>9</a:t>
            </a:fld>
            <a:endParaRPr lang="en-US"/>
          </a:p>
        </p:txBody>
      </p:sp>
      <p:sp>
        <p:nvSpPr>
          <p:cNvPr id="3" name="Subtitle 2"/>
          <p:cNvSpPr>
            <a:spLocks noGrp="1"/>
          </p:cNvSpPr>
          <p:nvPr>
            <p:ph sz="quarter" idx="1"/>
          </p:nvPr>
        </p:nvSpPr>
        <p:spPr>
          <a:xfrm>
            <a:off x="1143000" y="1752600"/>
            <a:ext cx="7010400" cy="4495800"/>
          </a:xfrm>
        </p:spPr>
        <p:txBody>
          <a:bodyPr>
            <a:normAutofit/>
          </a:bodyPr>
          <a:lstStyle/>
          <a:p>
            <a:pPr>
              <a:lnSpc>
                <a:spcPct val="130000"/>
              </a:lnSpc>
              <a:buNone/>
            </a:pPr>
            <a:r>
              <a:rPr lang="en-US" sz="2400" dirty="0" smtClean="0">
                <a:solidFill>
                  <a:srgbClr val="C00000"/>
                </a:solidFill>
              </a:rPr>
              <a:t>Topic sentence 1:</a:t>
            </a:r>
          </a:p>
          <a:p>
            <a:pPr>
              <a:lnSpc>
                <a:spcPct val="130000"/>
              </a:lnSpc>
              <a:buNone/>
            </a:pPr>
            <a:r>
              <a:rPr lang="en-US" sz="2400" dirty="0" smtClean="0"/>
              <a:t>	</a:t>
            </a:r>
            <a:r>
              <a:rPr lang="en-US" sz="2400" u="sng" dirty="0" smtClean="0">
                <a:solidFill>
                  <a:srgbClr val="0070C0"/>
                </a:solidFill>
              </a:rPr>
              <a:t>The worst effect </a:t>
            </a:r>
            <a:r>
              <a:rPr lang="en-US" sz="2400" dirty="0" smtClean="0">
                <a:solidFill>
                  <a:srgbClr val="0070C0"/>
                </a:solidFill>
              </a:rPr>
              <a:t>of the Grammar-Translation method is on </a:t>
            </a:r>
            <a:r>
              <a:rPr lang="en-US" sz="2400" u="sng" dirty="0" smtClean="0">
                <a:solidFill>
                  <a:srgbClr val="0070C0"/>
                </a:solidFill>
              </a:rPr>
              <a:t>students’ motivation</a:t>
            </a:r>
            <a:r>
              <a:rPr lang="en-US" sz="2400" dirty="0" smtClean="0">
                <a:solidFill>
                  <a:srgbClr val="0070C0"/>
                </a:solidFill>
              </a:rPr>
              <a:t>. </a:t>
            </a:r>
          </a:p>
          <a:p>
            <a:pPr>
              <a:lnSpc>
                <a:spcPct val="130000"/>
              </a:lnSpc>
              <a:buNone/>
            </a:pPr>
            <a:endParaRPr lang="en-US" sz="2400" dirty="0" smtClean="0">
              <a:solidFill>
                <a:srgbClr val="C00000"/>
              </a:solidFill>
            </a:endParaRPr>
          </a:p>
          <a:p>
            <a:pPr>
              <a:lnSpc>
                <a:spcPct val="130000"/>
              </a:lnSpc>
              <a:buNone/>
            </a:pPr>
            <a:r>
              <a:rPr lang="en-US" sz="2400" dirty="0" smtClean="0">
                <a:solidFill>
                  <a:srgbClr val="C00000"/>
                </a:solidFill>
              </a:rPr>
              <a:t>Topic sentence 2:</a:t>
            </a:r>
          </a:p>
          <a:p>
            <a:pPr>
              <a:lnSpc>
                <a:spcPct val="130000"/>
              </a:lnSpc>
              <a:buNone/>
            </a:pPr>
            <a:r>
              <a:rPr lang="en-US" sz="2400" dirty="0" smtClean="0">
                <a:solidFill>
                  <a:srgbClr val="0070C0"/>
                </a:solidFill>
              </a:rPr>
              <a:t>	The Grammar-Translation method is </a:t>
            </a:r>
            <a:r>
              <a:rPr lang="en-US" sz="2400" u="sng" dirty="0" smtClean="0">
                <a:solidFill>
                  <a:srgbClr val="0070C0"/>
                </a:solidFill>
              </a:rPr>
              <a:t>the easiest </a:t>
            </a:r>
            <a:r>
              <a:rPr lang="en-US" sz="2400" dirty="0" smtClean="0">
                <a:solidFill>
                  <a:srgbClr val="0070C0"/>
                </a:solidFill>
              </a:rPr>
              <a:t>for a teacher </a:t>
            </a:r>
            <a:r>
              <a:rPr lang="en-US" sz="2400" u="sng" dirty="0" smtClean="0">
                <a:solidFill>
                  <a:srgbClr val="0070C0"/>
                </a:solidFill>
              </a:rPr>
              <a:t>to employ</a:t>
            </a:r>
            <a:r>
              <a:rPr lang="en-US" sz="2400" dirty="0" smtClean="0">
                <a:solidFill>
                  <a:srgbClr val="0070C0"/>
                </a:solidFill>
              </a:rPr>
              <a:t>.</a:t>
            </a:r>
          </a:p>
          <a:p>
            <a:pPr>
              <a:lnSpc>
                <a:spcPct val="130000"/>
              </a:lnSpc>
              <a:buNone/>
            </a:pPr>
            <a:endParaRPr lang="en-US" sz="2400" dirty="0" smtClean="0"/>
          </a:p>
        </p:txBody>
      </p:sp>
    </p:spTree>
    <p:extLst>
      <p:ext uri="{BB962C8B-B14F-4D97-AF65-F5344CB8AC3E}">
        <p14:creationId xmlns:p14="http://schemas.microsoft.com/office/powerpoint/2010/main" val="2016538551"/>
      </p:ext>
    </p:extLst>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1_Civic">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717</TotalTime>
  <Words>198</Words>
  <Application>Microsoft Office PowerPoint</Application>
  <PresentationFormat>On-screen Show (4:3)</PresentationFormat>
  <Paragraphs>93</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1_Civic</vt:lpstr>
      <vt:lpstr> SITUATION (Adapted from Teaching by Principles, Brown, 1994)</vt:lpstr>
      <vt:lpstr> SITUATION (Adapted from Teaching by Principles, Brown, 1994)</vt:lpstr>
      <vt:lpstr> SITUATION (Adapted from Teaching by Principles, Brown, 1994)</vt:lpstr>
      <vt:lpstr>THE GRAMMAR-TRANSLATION METHOD</vt:lpstr>
      <vt:lpstr> PRINCIPLES (From Techniques and Principles in Language Teaching, Larsen-Freeman, 2000)</vt:lpstr>
      <vt:lpstr> TECHNIQUES (From Techniques and Principles in Language Teaching, Larsen-Freeman, 2000)</vt:lpstr>
      <vt:lpstr> REFLECTION</vt:lpstr>
      <vt:lpstr> REFLECTION</vt:lpstr>
      <vt:lpstr> Writing a descriptive paragraph</vt:lpstr>
      <vt:lpstr> Writing a descriptive paragraph</vt:lpstr>
      <vt:lpstr> REFLECTION</vt:lpstr>
      <vt:lpstr> Disadvantages (from http://www.slideshare.net/vacoka/grammar-translation-method-presentation)</vt:lpstr>
      <vt:lpstr> Disadvantages  (from http://www.slideshare.net/vacoka/grammar-translation-method-presentation)</vt:lpstr>
    </vt:vector>
  </TitlesOfParts>
  <Company>Grizli777</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FOCUS ON PRONUNCIATION</dc:title>
  <dc:creator>user</dc:creator>
  <cp:lastModifiedBy>Hoai Minh</cp:lastModifiedBy>
  <cp:revision>29</cp:revision>
  <dcterms:created xsi:type="dcterms:W3CDTF">2014-03-07T10:37:04Z</dcterms:created>
  <dcterms:modified xsi:type="dcterms:W3CDTF">2015-04-18T02:28:51Z</dcterms:modified>
</cp:coreProperties>
</file>